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0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7833E-9E76-4D5B-868F-D08A8027BE4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F5A8B-D388-4B99-816B-2C902B2E0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5A8B-D388-4B99-816B-2C902B2E01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5A8B-D388-4B99-816B-2C902B2E01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F299A5A-66A5-45CA-8CC6-EC9446A6FF29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0BFE74-449E-4101-BE4C-8FBAC85A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bik.ru/82-announcements/322-17-22-iyunya-2014-goda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ector@znanie.kurskcity.ru" TargetMode="External"/><Relationship Id="rId2" Type="http://schemas.openxmlformats.org/officeDocument/2006/relationships/hyperlink" Target="http://mebi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с укр 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787"/>
            <a:ext cx="9144000" cy="6899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44" y="0"/>
            <a:ext cx="8001056" cy="4000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Ожидаемые выгоды и потери России от возможной интеграции Украины в Европейский Союз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286256"/>
            <a:ext cx="6400800" cy="20717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Студент 3 курса Курского института менеджмента, экономики и бизнеса, Россия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Окороков Алексей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Плюсы и минусы России от возможной интеграции Украины в 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Возможные потери России: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Потери возможного российского экспорта неконкурентоспособной продукции (может одновременно явиться плюсом в среднесрочной перспективе)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Возможна разобщенность между гражданами из-за введения визового режима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Нарушится устойчивая связь между </a:t>
            </a:r>
            <a:r>
              <a:rPr lang="ru-RU" sz="2400" dirty="0" err="1" smtClean="0"/>
              <a:t>еврорегионами</a:t>
            </a:r>
            <a:endParaRPr lang="ru-RU" sz="2400" dirty="0" smtClean="0"/>
          </a:p>
          <a:p>
            <a:pPr marL="493776" indent="-457200">
              <a:buAutoNum type="arabicPeriod"/>
            </a:pPr>
            <a:r>
              <a:rPr lang="ru-RU" sz="2400" dirty="0" smtClean="0"/>
              <a:t>Уменьшение миграционных потоков и трудовых ресурсов из Украины в Россию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Возможность сокращения мест отдыха для россиян из-за визового режима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Могут ли вузы участвовать в интеграционных процессах?</a:t>
            </a:r>
            <a:endParaRPr lang="ru-RU" dirty="0"/>
          </a:p>
        </p:txBody>
      </p:sp>
      <p:pic>
        <p:nvPicPr>
          <p:cNvPr id="4" name="Содержимое 3" descr="0KENXZjcXg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357694"/>
            <a:ext cx="2286016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714488"/>
            <a:ext cx="25400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МЭБИ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714488"/>
            <a:ext cx="2500330" cy="2045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dc9048cf8063422bece99761dd39c49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289233"/>
            <a:ext cx="2456846" cy="2354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857488" y="3000372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I.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Создание</a:t>
            </a:r>
          </a:p>
          <a:p>
            <a:pPr algn="ctr"/>
            <a:r>
              <a:rPr lang="ru-RU" sz="3200" b="1" dirty="0" smtClean="0"/>
              <a:t>Единого</a:t>
            </a:r>
          </a:p>
          <a:p>
            <a:pPr algn="ctr"/>
            <a:r>
              <a:rPr lang="ru-RU" sz="3200" b="1" dirty="0" smtClean="0"/>
              <a:t>Сетевого </a:t>
            </a:r>
          </a:p>
          <a:p>
            <a:pPr algn="ctr"/>
            <a:r>
              <a:rPr lang="ru-RU" sz="3200" b="1" dirty="0" smtClean="0"/>
              <a:t>Университета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Международная студенческая экономическая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Второй Среднерусский форум в Курске</a:t>
            </a:r>
          </a:p>
          <a:p>
            <a:r>
              <a:rPr lang="en-US" dirty="0" smtClean="0"/>
              <a:t>XIV </a:t>
            </a:r>
            <a:r>
              <a:rPr lang="ru-RU" dirty="0" smtClean="0"/>
              <a:t>Межрегиональная </a:t>
            </a:r>
            <a:r>
              <a:rPr lang="ru-RU" dirty="0" err="1" smtClean="0"/>
              <a:t>Коренская</a:t>
            </a:r>
            <a:r>
              <a:rPr lang="ru-RU" dirty="0" smtClean="0"/>
              <a:t> ярмарка</a:t>
            </a:r>
          </a:p>
          <a:p>
            <a:r>
              <a:rPr lang="ru-RU" dirty="0" smtClean="0"/>
              <a:t>Презентации международных студенческих проектов</a:t>
            </a:r>
          </a:p>
          <a:p>
            <a:r>
              <a:rPr lang="ru-RU" dirty="0" smtClean="0"/>
              <a:t>Специальные выставки</a:t>
            </a:r>
          </a:p>
          <a:p>
            <a:r>
              <a:rPr lang="ru-RU" dirty="0" smtClean="0"/>
              <a:t>Награды вузам-партнерам</a:t>
            </a:r>
            <a:endParaRPr lang="en-US" dirty="0" smtClean="0"/>
          </a:p>
          <a:p>
            <a:r>
              <a:rPr lang="ru-RU" b="1" dirty="0" smtClean="0">
                <a:hlinkClick r:id="rId2" tooltip="17-22 июня 2014 года"/>
              </a:rPr>
              <a:t>17-22 июня 2014 года</a:t>
            </a:r>
            <a:endParaRPr lang="ru-RU" b="1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VIII Международная студенческая экономическая школа «</a:t>
            </a:r>
            <a:r>
              <a:rPr lang="ru-RU" b="1" i="1" dirty="0" smtClean="0"/>
              <a:t>Общественный выбор: политика и экономика</a:t>
            </a:r>
            <a:r>
              <a:rPr lang="ru-RU" dirty="0" smtClean="0"/>
              <a:t>»</a:t>
            </a:r>
            <a:r>
              <a:rPr lang="en-US" dirty="0" smtClean="0"/>
              <a:t> http://mebik.ru/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III.</a:t>
            </a:r>
            <a:br>
              <a:rPr lang="en-US" dirty="0" smtClean="0"/>
            </a:br>
            <a:r>
              <a:rPr lang="ru-RU" dirty="0" smtClean="0"/>
              <a:t>МЭБИК – Региональный центр ЮНЕСКО/ЮНЕВОК в России</a:t>
            </a:r>
            <a:endParaRPr lang="ru-RU" dirty="0"/>
          </a:p>
        </p:txBody>
      </p:sp>
      <p:pic>
        <p:nvPicPr>
          <p:cNvPr id="4" name="Содержимое 3" descr="mebik-unes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12" y="1785926"/>
            <a:ext cx="5429288" cy="2865458"/>
          </a:xfrm>
        </p:spPr>
      </p:pic>
      <p:pic>
        <p:nvPicPr>
          <p:cNvPr id="5" name="Рисунок 4" descr="http://mebik.ru/images/news/170713/%D1%8E%D0%BD%D0%B5%D1%81%D0%BA%D0%B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42862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Украина и Россия – единые исторические корни.</a:t>
            </a:r>
            <a:endParaRPr lang="ru-RU" dirty="0"/>
          </a:p>
        </p:txBody>
      </p:sp>
      <p:pic>
        <p:nvPicPr>
          <p:cNvPr id="5" name="Рисунок 4" descr="KboxxMWAl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500174"/>
            <a:ext cx="4714876" cy="3149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571612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Язык</a:t>
            </a:r>
          </a:p>
          <a:p>
            <a:r>
              <a:rPr lang="ru-RU" sz="2400" dirty="0" smtClean="0"/>
              <a:t>Вера </a:t>
            </a:r>
          </a:p>
          <a:p>
            <a:r>
              <a:rPr lang="ru-RU" sz="2400" dirty="0" smtClean="0"/>
              <a:t>История</a:t>
            </a:r>
          </a:p>
          <a:p>
            <a:r>
              <a:rPr lang="ru-RU" sz="2400" dirty="0" smtClean="0"/>
              <a:t>Культура</a:t>
            </a:r>
          </a:p>
          <a:p>
            <a:r>
              <a:rPr lang="ru-RU" sz="2400" dirty="0" smtClean="0"/>
              <a:t>Традиции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9" y="4643446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b="1" dirty="0" smtClean="0"/>
              <a:t>Народ, который не знает свое прошлое, не заслуживает будущего</a:t>
            </a:r>
            <a:r>
              <a:rPr lang="ru-RU" sz="2400" dirty="0" smtClean="0"/>
              <a:t>»</a:t>
            </a:r>
          </a:p>
          <a:p>
            <a:r>
              <a:rPr lang="ru-RU" dirty="0" smtClean="0"/>
              <a:t>                                Сербская пословица</a:t>
            </a:r>
            <a:endParaRPr lang="ru-RU" dirty="0"/>
          </a:p>
        </p:txBody>
      </p:sp>
      <p:pic>
        <p:nvPicPr>
          <p:cNvPr id="8" name="Рисунок 7" descr="-rQKl6klN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4539835" cy="29937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Обобщающие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Интегрированные международные связи – объективная реальность</a:t>
            </a:r>
          </a:p>
          <a:p>
            <a:r>
              <a:rPr lang="ru-RU" sz="2400" dirty="0" smtClean="0"/>
              <a:t>Каждая страна на основе глубоких исследований внутренней экономической политики делает выбор, используя принцип Парето - улучшения</a:t>
            </a:r>
          </a:p>
          <a:p>
            <a:r>
              <a:rPr lang="ru-RU" sz="2400" dirty="0" smtClean="0"/>
              <a:t>Многие процессы идут на уровне компромиссов и взаимных компенсаций по правилу </a:t>
            </a:r>
            <a:r>
              <a:rPr lang="ru-RU" sz="2400" dirty="0" err="1" smtClean="0"/>
              <a:t>Калдора-Хикса</a:t>
            </a:r>
            <a:endParaRPr lang="ru-RU" sz="2400" dirty="0" smtClean="0"/>
          </a:p>
          <a:p>
            <a:r>
              <a:rPr lang="ru-RU" sz="2400" dirty="0" smtClean="0"/>
              <a:t>В экономике нет друзей. Есть только партнеры по взаимовыгодному сотрудничеству</a:t>
            </a:r>
          </a:p>
          <a:p>
            <a:r>
              <a:rPr lang="ru-RU" sz="2400" dirty="0" smtClean="0"/>
              <a:t>Когда хочешь купить дом, выбирай, прежде всего, соседа. Отношения России и Украины должны оставаться добрососедскими</a:t>
            </a:r>
          </a:p>
          <a:p>
            <a:r>
              <a:rPr lang="ru-RU" sz="2400" dirty="0" smtClean="0"/>
              <a:t>Страны, имеющие общие исторические корни, обязаны быть друзьями в этом неспокойном мире</a:t>
            </a:r>
          </a:p>
          <a:p>
            <a:r>
              <a:rPr lang="ru-RU" sz="2400" dirty="0" smtClean="0"/>
              <a:t>Возможное вступление Украины в ЕС не только не разрушит, но и укрепит, в среднесрочной перспективе, связи между нашими странами.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x_c9bc5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587" y="1600200"/>
            <a:ext cx="461082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043890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Окороков Алексей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Россия, г. Курск, ул. Радищева, д. 35</a:t>
            </a:r>
          </a:p>
          <a:p>
            <a:pPr algn="ctr">
              <a:buNone/>
            </a:pPr>
            <a:r>
              <a:rPr lang="ru-RU" dirty="0" smtClean="0"/>
              <a:t>Курский институт менеджмента, экономики и бизнеса</a:t>
            </a:r>
          </a:p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http://mebik.ru/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lector@znanie.kurskcity.ru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© 2013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500550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785926"/>
            <a:ext cx="2504150" cy="1357322"/>
          </a:xfrm>
          <a:prstGeom prst="rect">
            <a:avLst/>
          </a:prstGeom>
        </p:spPr>
      </p:pic>
      <p:pic>
        <p:nvPicPr>
          <p:cNvPr id="9" name="Рисунок 8" descr="gerb_s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357562"/>
            <a:ext cx="1200158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Усиление интеграционных процессов в мире</a:t>
            </a:r>
            <a:endParaRPr lang="ru-RU" dirty="0"/>
          </a:p>
        </p:txBody>
      </p:sp>
      <p:pic>
        <p:nvPicPr>
          <p:cNvPr id="17" name="Содержимое 16" descr="images (3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00892" y="1214422"/>
            <a:ext cx="2143108" cy="1599088"/>
          </a:xfrm>
        </p:spPr>
      </p:pic>
      <p:pic>
        <p:nvPicPr>
          <p:cNvPr id="20" name="Рисунок 19" descr="logo_nep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3446"/>
            <a:ext cx="1285852" cy="1042582"/>
          </a:xfrm>
          <a:prstGeom prst="rect">
            <a:avLst/>
          </a:prstGeom>
        </p:spPr>
      </p:pic>
      <p:pic>
        <p:nvPicPr>
          <p:cNvPr id="21" name="Рисунок 20" descr="main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4786322"/>
            <a:ext cx="2311542" cy="1892122"/>
          </a:xfrm>
          <a:prstGeom prst="rect">
            <a:avLst/>
          </a:prstGeom>
        </p:spPr>
      </p:pic>
      <p:pic>
        <p:nvPicPr>
          <p:cNvPr id="22" name="Рисунок 21" descr="78277717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5571346"/>
            <a:ext cx="1921786" cy="1286654"/>
          </a:xfrm>
          <a:prstGeom prst="rect">
            <a:avLst/>
          </a:prstGeom>
        </p:spPr>
      </p:pic>
      <p:pic>
        <p:nvPicPr>
          <p:cNvPr id="23" name="Рисунок 22" descr="apec20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309" y="5704309"/>
            <a:ext cx="1153691" cy="1153691"/>
          </a:xfrm>
          <a:prstGeom prst="rect">
            <a:avLst/>
          </a:prstGeom>
        </p:spPr>
      </p:pic>
      <p:pic>
        <p:nvPicPr>
          <p:cNvPr id="25" name="Рисунок 24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0"/>
            <a:ext cx="1513241" cy="1133470"/>
          </a:xfrm>
          <a:prstGeom prst="rect">
            <a:avLst/>
          </a:prstGeom>
        </p:spPr>
      </p:pic>
      <p:pic>
        <p:nvPicPr>
          <p:cNvPr id="18" name="Рисунок 17" descr="220px-Flag_of_Mercosur.sv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264" y="3214686"/>
            <a:ext cx="2095500" cy="1609725"/>
          </a:xfrm>
          <a:prstGeom prst="rect">
            <a:avLst/>
          </a:prstGeom>
        </p:spPr>
      </p:pic>
      <p:pic>
        <p:nvPicPr>
          <p:cNvPr id="24" name="Рисунок 23" descr="66485969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85918" y="3500438"/>
            <a:ext cx="2074477" cy="1175537"/>
          </a:xfrm>
          <a:prstGeom prst="rect">
            <a:avLst/>
          </a:prstGeom>
        </p:spPr>
      </p:pic>
      <p:pic>
        <p:nvPicPr>
          <p:cNvPr id="26" name="Рисунок 25" descr="images (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71613"/>
            <a:ext cx="239338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интегрируется: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r>
              <a:rPr lang="ru-RU" dirty="0" smtClean="0"/>
              <a:t>Капитал</a:t>
            </a:r>
          </a:p>
          <a:p>
            <a:r>
              <a:rPr lang="ru-RU" dirty="0" smtClean="0"/>
              <a:t>Торговля и услуги</a:t>
            </a:r>
          </a:p>
          <a:p>
            <a:r>
              <a:rPr lang="ru-RU" dirty="0" smtClean="0"/>
              <a:t>Трудовые ресурсы</a:t>
            </a:r>
            <a:endParaRPr lang="en-US" dirty="0" smtClean="0"/>
          </a:p>
          <a:p>
            <a:r>
              <a:rPr lang="ru-RU" dirty="0" smtClean="0"/>
              <a:t>«</a:t>
            </a:r>
            <a:r>
              <a:rPr lang="en-US" dirty="0" smtClean="0"/>
              <a:t>Division of labor</a:t>
            </a:r>
            <a:r>
              <a:rPr lang="ru-RU" dirty="0" smtClean="0"/>
              <a:t>»          «</a:t>
            </a:r>
            <a:r>
              <a:rPr lang="en-US" dirty="0" smtClean="0"/>
              <a:t>Division of tasks</a:t>
            </a:r>
            <a:r>
              <a:rPr lang="ru-RU" dirty="0" smtClean="0"/>
              <a:t>»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143372" y="3500438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Что является основой интеграционных процессов: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8072494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Возможность расширения рынков сбыта</a:t>
            </a:r>
          </a:p>
          <a:p>
            <a:r>
              <a:rPr lang="ru-RU" dirty="0" smtClean="0"/>
              <a:t>Мотивация крупных компаний, </a:t>
            </a:r>
            <a:r>
              <a:rPr lang="en-US" dirty="0" smtClean="0"/>
              <a:t>M&amp;A (Mergers and Acquisitions)</a:t>
            </a:r>
            <a:r>
              <a:rPr lang="ru-RU" dirty="0" smtClean="0"/>
              <a:t>, </a:t>
            </a:r>
            <a:r>
              <a:rPr lang="ru-RU" dirty="0" err="1" smtClean="0"/>
              <a:t>франчайзинг</a:t>
            </a:r>
            <a:endParaRPr lang="ru-RU" dirty="0" smtClean="0"/>
          </a:p>
          <a:p>
            <a:r>
              <a:rPr lang="ru-RU" dirty="0" smtClean="0"/>
              <a:t>Преимущества, получаемые от объединения усилий и ресурсов </a:t>
            </a:r>
          </a:p>
          <a:p>
            <a:r>
              <a:rPr lang="ru-RU" dirty="0" smtClean="0"/>
              <a:t>Влияние интеграции на укрепление конкурентных позиций</a:t>
            </a:r>
          </a:p>
          <a:p>
            <a:r>
              <a:rPr lang="ru-RU" dirty="0" smtClean="0"/>
              <a:t>Стратегические альянсы («</a:t>
            </a:r>
            <a:r>
              <a:rPr lang="en-US" dirty="0" smtClean="0"/>
              <a:t>Motorola</a:t>
            </a:r>
            <a:r>
              <a:rPr lang="ru-RU" dirty="0" smtClean="0"/>
              <a:t>» и «</a:t>
            </a:r>
            <a:r>
              <a:rPr lang="en-US" dirty="0" smtClean="0"/>
              <a:t>Toshiba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Для неконсолидированных компаний – угроза выживания и сохранения конкурентных преимуществ (из-за неопределенности и динамизма внешней среды)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Парето – улучшение. </a:t>
            </a:r>
            <a:br>
              <a:rPr lang="ru-RU" dirty="0" smtClean="0"/>
            </a:br>
            <a:r>
              <a:rPr lang="ru-RU" dirty="0" smtClean="0"/>
              <a:t>Правило </a:t>
            </a:r>
            <a:r>
              <a:rPr lang="ru-RU" dirty="0" err="1" smtClean="0"/>
              <a:t>Калдора-Хикса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720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Экономика – наука о практической реализации потенциально взаимовыгодных решений.</a:t>
            </a:r>
          </a:p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Каждая национальная экономика, интегрируясь, стремится к Парето - улучшению.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Глядя на цифры…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Лёша\106218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2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97C7A6A-78EE-4E03-8AAF-FE20B77C262A_w640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3786182" cy="2500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571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Украина ищет пути развития национальной экономики в новых интеграционных связях  и планирует заключить соглашение о вступлении в Европейский Союз. Вместе с </a:t>
            </a:r>
            <a:r>
              <a:rPr lang="ru-RU" b="1" dirty="0" smtClean="0"/>
              <a:t>тем Украина имеет статус страны-наблюдателя в Таможенном Союзе…</a:t>
            </a:r>
            <a:endParaRPr lang="ru-RU" b="1" dirty="0"/>
          </a:p>
        </p:txBody>
      </p:sp>
      <p:pic>
        <p:nvPicPr>
          <p:cNvPr id="8" name="Рисунок 7" descr="9764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3878"/>
            <a:ext cx="3786182" cy="2524122"/>
          </a:xfrm>
          <a:prstGeom prst="rect">
            <a:avLst/>
          </a:prstGeom>
        </p:spPr>
      </p:pic>
      <p:pic>
        <p:nvPicPr>
          <p:cNvPr id="4" name="Содержимое 3" descr="106470_60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3274" y="0"/>
            <a:ext cx="5500726" cy="68759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MQZLQ70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Трудности роста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ЕС объединились страны, имеющие многовековой опыт развития капиталистической экономики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Россия, Украина и другие страны бывшего СССР тяжело пережили разрыв экономических отношений и связей. И заново вынуждены создавать эти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связи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Требования Евросоюза, к которым Украина ещё не готова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Плюсы и минусы России от  возможной интеграции Украины в ЕС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358246" cy="4857784"/>
          </a:xfrm>
        </p:spPr>
        <p:txBody>
          <a:bodyPr>
            <a:normAutofit fontScale="92500"/>
          </a:bodyPr>
          <a:lstStyle/>
          <a:p>
            <a:r>
              <a:rPr lang="ru-RU" sz="3500" b="1" dirty="0" smtClean="0"/>
              <a:t>Прямые и косвенные выгоды России</a:t>
            </a:r>
            <a:r>
              <a:rPr lang="ru-RU" b="1" dirty="0" smtClean="0"/>
              <a:t>: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Экономическая политика Украины станет более предсказуемой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Использование передовых европейских  практик ведения бизнеса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Потенциальный приток инвестиций в Украину расширит рынок производства потребительских товаров и услуг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Развитие новых производств в Украине увеличит потребление Российских углеводородов</a:t>
            </a:r>
          </a:p>
          <a:p>
            <a:pPr marL="493776" indent="-457200">
              <a:buAutoNum type="arabicPeriod"/>
            </a:pPr>
            <a:r>
              <a:rPr lang="ru-RU" sz="2400" dirty="0" smtClean="0"/>
              <a:t>Развитие международного туризма, основанное на схожести национального колорита России и Украины</a:t>
            </a:r>
          </a:p>
          <a:p>
            <a:pPr marL="493776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642</TotalTime>
  <Words>566</Words>
  <Application>Microsoft Office PowerPoint</Application>
  <PresentationFormat>Экран (4:3)</PresentationFormat>
  <Paragraphs>84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Ожидаемые выгоды и потери России от возможной интеграции Украины в Европейский Союз</vt:lpstr>
      <vt:lpstr>Усиление интеграционных процессов в мире</vt:lpstr>
      <vt:lpstr>Что интегрируется:</vt:lpstr>
      <vt:lpstr>Что является основой интеграционных процессов:</vt:lpstr>
      <vt:lpstr>Парето – улучшение.  Правило Калдора-Хикса</vt:lpstr>
      <vt:lpstr>Глядя на цифры…</vt:lpstr>
      <vt:lpstr>Слайд 7</vt:lpstr>
      <vt:lpstr>Трудности роста</vt:lpstr>
      <vt:lpstr>Плюсы и минусы России от  возможной интеграции Украины в ЕС</vt:lpstr>
      <vt:lpstr>Плюсы и минусы России от возможной интеграции Украины в ЕС</vt:lpstr>
      <vt:lpstr>Могут ли вузы участвовать в интеграционных процессах?</vt:lpstr>
      <vt:lpstr> II. Международная студенческая экономическая школа</vt:lpstr>
      <vt:lpstr>III. МЭБИК – Региональный центр ЮНЕСКО/ЮНЕВОК в России</vt:lpstr>
      <vt:lpstr>Украина и Россия – единые исторические корни.</vt:lpstr>
      <vt:lpstr>Обобщающие выводы</vt:lpstr>
      <vt:lpstr>Дякую за Увагу! Спасибо за внимание!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России от вступления Украины в ЕС</dc:title>
  <dc:creator>user</dc:creator>
  <cp:lastModifiedBy>владимир</cp:lastModifiedBy>
  <cp:revision>65</cp:revision>
  <dcterms:created xsi:type="dcterms:W3CDTF">2013-11-18T17:48:14Z</dcterms:created>
  <dcterms:modified xsi:type="dcterms:W3CDTF">2013-11-27T07:59:46Z</dcterms:modified>
</cp:coreProperties>
</file>